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92" r:id="rId4"/>
    <p:sldId id="294" r:id="rId5"/>
    <p:sldId id="296" r:id="rId6"/>
    <p:sldId id="293" r:id="rId7"/>
    <p:sldId id="315" r:id="rId8"/>
    <p:sldId id="299" r:id="rId9"/>
    <p:sldId id="308" r:id="rId10"/>
    <p:sldId id="307" r:id="rId11"/>
    <p:sldId id="306" r:id="rId12"/>
    <p:sldId id="317" r:id="rId13"/>
    <p:sldId id="309" r:id="rId14"/>
    <p:sldId id="310" r:id="rId15"/>
    <p:sldId id="319" r:id="rId16"/>
    <p:sldId id="301" r:id="rId17"/>
    <p:sldId id="313" r:id="rId18"/>
    <p:sldId id="314" r:id="rId19"/>
    <p:sldId id="320" r:id="rId20"/>
    <p:sldId id="261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60"/>
  </p:normalViewPr>
  <p:slideViewPr>
    <p:cSldViewPr>
      <p:cViewPr>
        <p:scale>
          <a:sx n="100" d="100"/>
          <a:sy n="100" d="100"/>
        </p:scale>
        <p:origin x="-79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F2D1-35A4-440C-829E-ABDA73469EEF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F045-6E65-4A3B-90CB-074376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5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F2D1-35A4-440C-829E-ABDA73469EEF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F045-6E65-4A3B-90CB-074376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7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F2D1-35A4-440C-829E-ABDA73469EEF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F045-6E65-4A3B-90CB-074376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9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F2D1-35A4-440C-829E-ABDA73469EEF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F045-6E65-4A3B-90CB-074376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1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F2D1-35A4-440C-829E-ABDA73469EEF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F045-6E65-4A3B-90CB-074376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F2D1-35A4-440C-829E-ABDA73469EEF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F045-6E65-4A3B-90CB-074376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8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F2D1-35A4-440C-829E-ABDA73469EEF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F045-6E65-4A3B-90CB-074376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3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F2D1-35A4-440C-829E-ABDA73469EEF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F045-6E65-4A3B-90CB-074376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5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F2D1-35A4-440C-829E-ABDA73469EEF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F045-6E65-4A3B-90CB-074376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F2D1-35A4-440C-829E-ABDA73469EEF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F045-6E65-4A3B-90CB-074376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5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F2D1-35A4-440C-829E-ABDA73469EEF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F045-6E65-4A3B-90CB-074376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7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3F2D1-35A4-440C-829E-ABDA73469EEF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AF045-6E65-4A3B-90CB-074376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7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148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3000" b="1" dirty="0" smtClean="0">
                <a:cs typeface="B Titr" pitchFamily="2" charset="-78"/>
              </a:rPr>
              <a:t>saving energy</a:t>
            </a:r>
            <a:endParaRPr lang="en-US" sz="3000" b="1" dirty="0">
              <a:cs typeface="B Titr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4616" y="5499645"/>
            <a:ext cx="32956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400" dirty="0">
              <a:cs typeface="B Titr" pitchFamily="2" charset="-78"/>
            </a:endParaRPr>
          </a:p>
        </p:txBody>
      </p:sp>
      <p:pic>
        <p:nvPicPr>
          <p:cNvPr id="1026" name="Picture 2" descr="C:\Users\barandeh\Desktop\انرژی\power point انرژی97\برق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285149"/>
            <a:ext cx="5904656" cy="524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4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5208" y="836712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استفاده </a:t>
            </a:r>
            <a:r>
              <a:rPr lang="fa-IR" dirty="0">
                <a:cs typeface="B Titr" pitchFamily="2" charset="-78"/>
              </a:rPr>
              <a:t>از نور طبیعی در سقف سالن های </a:t>
            </a:r>
            <a:r>
              <a:rPr lang="fa-IR" dirty="0" smtClean="0">
                <a:cs typeface="B Titr" pitchFamily="2" charset="-78"/>
              </a:rPr>
              <a:t>تولید </a:t>
            </a:r>
            <a:r>
              <a:rPr lang="fa-IR" dirty="0">
                <a:cs typeface="B Titr" pitchFamily="2" charset="-78"/>
              </a:rPr>
              <a:t>با نصب ورق </a:t>
            </a:r>
            <a:r>
              <a:rPr lang="fa-IR" dirty="0" smtClean="0">
                <a:cs typeface="B Titr" pitchFamily="2" charset="-78"/>
              </a:rPr>
              <a:t>شفاف 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پلی </a:t>
            </a:r>
            <a:r>
              <a:rPr lang="fa-IR" dirty="0">
                <a:cs typeface="B Titr" pitchFamily="2" charset="-78"/>
              </a:rPr>
              <a:t>کربنات در </a:t>
            </a:r>
            <a:r>
              <a:rPr lang="fa-IR" dirty="0" smtClean="0">
                <a:cs typeface="B Titr" pitchFamily="2" charset="-78"/>
              </a:rPr>
              <a:t>سقف </a:t>
            </a:r>
            <a:r>
              <a:rPr lang="fa-IR" dirty="0">
                <a:cs typeface="B Titr" pitchFamily="2" charset="-78"/>
              </a:rPr>
              <a:t>سوله</a:t>
            </a:r>
          </a:p>
        </p:txBody>
      </p:sp>
      <p:sp>
        <p:nvSpPr>
          <p:cNvPr id="3" name="Rectangle 2"/>
          <p:cNvSpPr/>
          <p:nvPr/>
        </p:nvSpPr>
        <p:spPr>
          <a:xfrm>
            <a:off x="6929932" y="0"/>
            <a:ext cx="22140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500" b="1" dirty="0">
                <a:solidFill>
                  <a:srgbClr val="FF0000"/>
                </a:solidFill>
                <a:cs typeface="B Titr" pitchFamily="2" charset="-78"/>
              </a:rPr>
              <a:t>تجهیزات روشنائی </a:t>
            </a:r>
          </a:p>
        </p:txBody>
      </p:sp>
      <p:pic>
        <p:nvPicPr>
          <p:cNvPr id="7170" name="Picture 2" descr="C:\Users\barandeh\Desktop\انرژی\power point انرژی97\IMG_20190203_145232_1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7" y="0"/>
            <a:ext cx="3686547" cy="415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arandeh\Desktop\انرژی\power point انرژی97\IMG_20190203_145234_82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82" y="3501008"/>
            <a:ext cx="5440288" cy="294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69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9004" y="1052736"/>
            <a:ext cx="456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cs typeface="B Titr" pitchFamily="2" charset="-78"/>
              </a:rPr>
              <a:t>استفاده از لامپ کم مصرف و </a:t>
            </a:r>
            <a:r>
              <a:rPr lang="en-US" dirty="0">
                <a:cs typeface="B Titr" pitchFamily="2" charset="-78"/>
              </a:rPr>
              <a:t>led</a:t>
            </a:r>
            <a:r>
              <a:rPr lang="fa-IR" dirty="0">
                <a:cs typeface="B Titr" pitchFamily="2" charset="-78"/>
              </a:rPr>
              <a:t>در سالن تولید و اداری</a:t>
            </a:r>
          </a:p>
        </p:txBody>
      </p:sp>
      <p:pic>
        <p:nvPicPr>
          <p:cNvPr id="9218" name="Picture 2" descr="C:\Users\barandeh\Desktop\TL-3520-3530-3540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23" y="2708920"/>
            <a:ext cx="4143484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barandeh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764" y="2794299"/>
            <a:ext cx="144015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50154" y="228794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itr" pitchFamily="2" charset="-78"/>
              </a:rPr>
              <a:t>لامپ کم مصرف 200وات جایگذین لامپ بخارسدیم 400وات</a:t>
            </a:r>
            <a:r>
              <a:rPr lang="en-US" dirty="0" smtClean="0">
                <a:cs typeface="B Titr" pitchFamily="2" charset="-78"/>
              </a:rPr>
              <a:t> 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4465" y="0"/>
            <a:ext cx="23022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600" b="1" dirty="0">
                <a:solidFill>
                  <a:srgbClr val="FF0000"/>
                </a:solidFill>
                <a:cs typeface="B Titr" pitchFamily="2" charset="-78"/>
              </a:rPr>
              <a:t>تجهیزات روشنائی </a:t>
            </a:r>
          </a:p>
        </p:txBody>
      </p:sp>
      <p:pic>
        <p:nvPicPr>
          <p:cNvPr id="9" name="Picture 2" descr="C:\Users\barandeh\Desktop\تفاوت-لامپ-ال-ای-دی-led-با-لامپ-کم-مصر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131840" cy="208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18170" y="65257"/>
            <a:ext cx="30963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en-US" b="1" dirty="0" smtClean="0">
              <a:solidFill>
                <a:srgbClr val="FF0000"/>
              </a:solidFill>
            </a:endParaRPr>
          </a:p>
          <a:p>
            <a:pPr algn="r" rtl="1"/>
            <a:r>
              <a:rPr lang="fa-IR" sz="3200" b="1" dirty="0" smtClean="0">
                <a:solidFill>
                  <a:srgbClr val="FF0000"/>
                </a:solidFill>
              </a:rPr>
              <a:t>تجهیزات </a:t>
            </a:r>
            <a:r>
              <a:rPr lang="fa-IR" sz="3200" b="1" dirty="0">
                <a:solidFill>
                  <a:srgbClr val="FF0000"/>
                </a:solidFill>
              </a:rPr>
              <a:t>روشنائی </a:t>
            </a:r>
            <a:endParaRPr lang="fa-IR" sz="3200" b="1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803" y="1323439"/>
            <a:ext cx="86697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 smtClean="0">
                <a:cs typeface="B Titr" pitchFamily="2" charset="-78"/>
              </a:rPr>
              <a:t>تمیز کردن دوره ای </a:t>
            </a:r>
            <a:r>
              <a:rPr lang="fa-IR" dirty="0">
                <a:cs typeface="B Titr" pitchFamily="2" charset="-78"/>
              </a:rPr>
              <a:t>اتصالات شیشه های منعکس کننـده و حبـاب </a:t>
            </a:r>
            <a:r>
              <a:rPr lang="fa-IR" dirty="0" smtClean="0">
                <a:cs typeface="B Titr" pitchFamily="2" charset="-78"/>
              </a:rPr>
              <a:t>چراغهـای سقفی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fa-IR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 smtClean="0">
                <a:cs typeface="B Titr" pitchFamily="2" charset="-78"/>
              </a:rPr>
              <a:t>استفاده از </a:t>
            </a:r>
            <a:r>
              <a:rPr lang="fa-IR" dirty="0">
                <a:cs typeface="B Titr" pitchFamily="2" charset="-78"/>
              </a:rPr>
              <a:t>نور طبیعی به خصوص از پنجره های جنوبی ساختمان اداری و نهارخوری </a:t>
            </a:r>
            <a:endParaRPr lang="fa-IR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endParaRPr lang="fa-IR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 smtClean="0">
                <a:cs typeface="B Titr" pitchFamily="2" charset="-78"/>
              </a:rPr>
              <a:t>تنظیم </a:t>
            </a:r>
            <a:r>
              <a:rPr lang="fa-IR" dirty="0">
                <a:cs typeface="B Titr" pitchFamily="2" charset="-78"/>
              </a:rPr>
              <a:t>تجهیزات کامپیوتری </a:t>
            </a:r>
            <a:r>
              <a:rPr lang="fa-IR" dirty="0" smtClean="0">
                <a:cs typeface="B Titr" pitchFamily="2" charset="-78"/>
              </a:rPr>
              <a:t>به نحوی که در صورت عدم استفاده پرسنل ،خود به خود خاموش شود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fa-IR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 smtClean="0">
                <a:cs typeface="B Titr" pitchFamily="2" charset="-78"/>
              </a:rPr>
              <a:t>خرید </a:t>
            </a:r>
            <a:r>
              <a:rPr lang="fa-IR" dirty="0">
                <a:cs typeface="B Titr" pitchFamily="2" charset="-78"/>
              </a:rPr>
              <a:t>لوازم برقی </a:t>
            </a:r>
            <a:r>
              <a:rPr lang="fa-IR" dirty="0" smtClean="0">
                <a:cs typeface="B Titr" pitchFamily="2" charset="-78"/>
              </a:rPr>
              <a:t> </a:t>
            </a:r>
            <a:r>
              <a:rPr lang="fa-IR" dirty="0">
                <a:cs typeface="B Titr" pitchFamily="2" charset="-78"/>
              </a:rPr>
              <a:t>(یخچال ، فریزر ، کولر ....) دارای برچسب </a:t>
            </a:r>
            <a:r>
              <a:rPr lang="fa-IR" dirty="0" smtClean="0">
                <a:cs typeface="B Titr" pitchFamily="2" charset="-78"/>
              </a:rPr>
              <a:t>انرژی با </a:t>
            </a:r>
            <a:r>
              <a:rPr lang="fa-IR" dirty="0">
                <a:cs typeface="B Titr" pitchFamily="2" charset="-78"/>
              </a:rPr>
              <a:t>بازدهی </a:t>
            </a:r>
            <a:r>
              <a:rPr lang="fa-IR" dirty="0" smtClean="0">
                <a:cs typeface="B Titr" pitchFamily="2" charset="-78"/>
              </a:rPr>
              <a:t>بالا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fa-IR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 smtClean="0">
                <a:cs typeface="B Titr" pitchFamily="2" charset="-78"/>
              </a:rPr>
              <a:t>خاموش کردن لامپ </a:t>
            </a:r>
            <a:r>
              <a:rPr lang="fa-IR" dirty="0">
                <a:cs typeface="B Titr" pitchFamily="2" charset="-78"/>
              </a:rPr>
              <a:t>مکانهایی از سالن تولید که مورد نیاز نمی </a:t>
            </a:r>
            <a:r>
              <a:rPr lang="fa-IR" dirty="0" smtClean="0">
                <a:cs typeface="B Titr" pitchFamily="2" charset="-78"/>
              </a:rPr>
              <a:t>باشد</a:t>
            </a:r>
            <a:endParaRPr lang="en-US" dirty="0">
              <a:cs typeface="B Titr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4" name="Picture 2" descr="C:\Users\barandeh\Desktop\لامپ-کم-مصرف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3525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6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5976" y="2652379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Titr" pitchFamily="2" charset="-78"/>
              </a:rPr>
              <a:t>نصب </a:t>
            </a:r>
            <a:r>
              <a:rPr lang="fa-IR" b="1" dirty="0">
                <a:cs typeface="B Titr" pitchFamily="2" charset="-78"/>
              </a:rPr>
              <a:t>درب اتومات  برای سالن های </a:t>
            </a:r>
            <a:r>
              <a:rPr lang="fa-IR" b="1" dirty="0" smtClean="0">
                <a:cs typeface="B Titr" pitchFamily="2" charset="-78"/>
              </a:rPr>
              <a:t>تولید</a:t>
            </a:r>
          </a:p>
          <a:p>
            <a:pPr algn="r" rtl="1"/>
            <a:r>
              <a:rPr lang="fa-IR" b="1" dirty="0" smtClean="0">
                <a:cs typeface="B Titr" pitchFamily="2" charset="-78"/>
              </a:rPr>
              <a:t> </a:t>
            </a:r>
            <a:r>
              <a:rPr lang="fa-IR" b="1" dirty="0">
                <a:cs typeface="B Titr" pitchFamily="2" charset="-78"/>
              </a:rPr>
              <a:t>جهت پیشگیری از هدر رفت انرژی</a:t>
            </a:r>
          </a:p>
        </p:txBody>
      </p:sp>
      <p:pic>
        <p:nvPicPr>
          <p:cNvPr id="5122" name="Picture 2" descr="C:\Users\barandeh\Desktop\انرژی\power point انرژی97\IMG_20190203_145215_30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1"/>
            <a:ext cx="4248472" cy="489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60232" y="260648"/>
            <a:ext cx="2345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200" b="1" dirty="0">
                <a:solidFill>
                  <a:srgbClr val="FF0000"/>
                </a:solidFill>
                <a:cs typeface="B Titr" pitchFamily="2" charset="-78"/>
              </a:rPr>
              <a:t>تجهیزات تولیدی</a:t>
            </a:r>
          </a:p>
        </p:txBody>
      </p:sp>
    </p:spTree>
    <p:extLst>
      <p:ext uri="{BB962C8B-B14F-4D97-AF65-F5344CB8AC3E}">
        <p14:creationId xmlns:p14="http://schemas.microsoft.com/office/powerpoint/2010/main" val="146406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08" y="114829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برنامه نویسی </a:t>
            </a:r>
            <a:r>
              <a:rPr lang="en-US" dirty="0" err="1" smtClean="0">
                <a:cs typeface="B Titr" pitchFamily="2" charset="-78"/>
              </a:rPr>
              <a:t>plc</a:t>
            </a:r>
            <a:r>
              <a:rPr lang="fa-IR" dirty="0" smtClean="0">
                <a:cs typeface="B Titr" pitchFamily="2" charset="-78"/>
              </a:rPr>
              <a:t>جهت کنترل زونهایی از اجاق دستگاه ها 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براساس سایز محصول. ناحیه ای از اجاق براساس سایز ورق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 وودستاک خاموش و یا کم توان می شود</a:t>
            </a:r>
            <a:endParaRPr lang="fa-IR" dirty="0">
              <a:cs typeface="B Titr" pitchFamily="2" charset="-7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3" y="110952"/>
            <a:ext cx="4431885" cy="299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51" y="3108968"/>
            <a:ext cx="438618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3686" y="116632"/>
            <a:ext cx="2236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>
                <a:solidFill>
                  <a:srgbClr val="FF0000"/>
                </a:solidFill>
                <a:cs typeface="B Titr" pitchFamily="2" charset="-78"/>
              </a:rPr>
              <a:t>تجهیزات تولیدی</a:t>
            </a:r>
          </a:p>
        </p:txBody>
      </p:sp>
    </p:spTree>
    <p:extLst>
      <p:ext uri="{BB962C8B-B14F-4D97-AF65-F5344CB8AC3E}">
        <p14:creationId xmlns:p14="http://schemas.microsoft.com/office/powerpoint/2010/main" val="21161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520" y="1916832"/>
            <a:ext cx="90364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v"/>
            </a:pPr>
            <a:endParaRPr lang="fa-IR" sz="1700" dirty="0"/>
          </a:p>
          <a:p>
            <a:pPr marL="285750" indent="-285750" algn="r" rtl="1">
              <a:buFont typeface="Wingdings" pitchFamily="2" charset="2"/>
              <a:buChar char="v"/>
            </a:pPr>
            <a:endParaRPr lang="fa-IR" sz="1700" dirty="0" smtClean="0"/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sz="1700" dirty="0" smtClean="0">
                <a:cs typeface="B Titr" pitchFamily="2" charset="-78"/>
              </a:rPr>
              <a:t>استفاده </a:t>
            </a:r>
            <a:r>
              <a:rPr lang="fa-IR" sz="1700" dirty="0">
                <a:cs typeface="B Titr" pitchFamily="2" charset="-78"/>
              </a:rPr>
              <a:t>از برنامه نویسی </a:t>
            </a:r>
            <a:r>
              <a:rPr lang="en-US" sz="1700" dirty="0" err="1">
                <a:cs typeface="B Titr" pitchFamily="2" charset="-78"/>
              </a:rPr>
              <a:t>plc</a:t>
            </a:r>
            <a:r>
              <a:rPr lang="fa-IR" sz="1700" dirty="0">
                <a:cs typeface="B Titr" pitchFamily="2" charset="-78"/>
              </a:rPr>
              <a:t> جهت خاموش کردن اتوماتیک اجاقها و دستگاه های  تولید در زمان استراحت</a:t>
            </a:r>
            <a:r>
              <a:rPr lang="en-US" sz="1700" dirty="0">
                <a:cs typeface="B Titr" pitchFamily="2" charset="-78"/>
              </a:rPr>
              <a:t> </a:t>
            </a:r>
            <a:r>
              <a:rPr lang="fa-IR" sz="1700" dirty="0">
                <a:cs typeface="B Titr" pitchFamily="2" charset="-78"/>
              </a:rPr>
              <a:t> و مواقعی که نیاز به تولید نمی باشد </a:t>
            </a:r>
            <a:endParaRPr lang="fa-IR" sz="1700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endParaRPr lang="fa-IR" sz="1700" dirty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sz="1700" dirty="0">
                <a:cs typeface="B Titr" pitchFamily="2" charset="-78"/>
              </a:rPr>
              <a:t>ساخت و برنامه نویسی تابلو سکوئنس جهت زیر بار بردن کمپرسورها مناسب با </a:t>
            </a:r>
            <a:r>
              <a:rPr lang="fa-IR" sz="1700" dirty="0" smtClean="0">
                <a:cs typeface="B Titr" pitchFamily="2" charset="-78"/>
              </a:rPr>
              <a:t>مصرف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fa-IR" sz="1700" dirty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sz="1700" dirty="0" smtClean="0">
                <a:cs typeface="B Titr" pitchFamily="2" charset="-78"/>
              </a:rPr>
              <a:t>تعویض </a:t>
            </a:r>
            <a:r>
              <a:rPr lang="fa-IR" sz="1700" dirty="0">
                <a:cs typeface="B Titr" pitchFamily="2" charset="-78"/>
              </a:rPr>
              <a:t>قالب در زمانهای پیک ساعت برق </a:t>
            </a:r>
            <a:endParaRPr lang="fa-IR" sz="1700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endParaRPr lang="fa-IR" sz="1700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sz="1700" dirty="0" smtClean="0">
                <a:cs typeface="B Titr" pitchFamily="2" charset="-78"/>
              </a:rPr>
              <a:t>انجام </a:t>
            </a:r>
            <a:r>
              <a:rPr lang="fa-IR" sz="1700" dirty="0">
                <a:cs typeface="B Titr" pitchFamily="2" charset="-78"/>
              </a:rPr>
              <a:t>فعالیت </a:t>
            </a:r>
            <a:r>
              <a:rPr lang="en-US" sz="1700" dirty="0">
                <a:cs typeface="B Titr" pitchFamily="2" charset="-78"/>
              </a:rPr>
              <a:t>PM </a:t>
            </a:r>
            <a:r>
              <a:rPr lang="fa-IR" sz="1700" dirty="0">
                <a:cs typeface="B Titr" pitchFamily="2" charset="-78"/>
              </a:rPr>
              <a:t>دستگاههای پر مصرف در ساعات پیک برق </a:t>
            </a:r>
            <a:endParaRPr lang="fa-IR" sz="1700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endParaRPr lang="fa-IR" sz="1700" dirty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sz="1700" dirty="0" smtClean="0">
                <a:cs typeface="B Titr" pitchFamily="2" charset="-78"/>
              </a:rPr>
              <a:t>تنظیم </a:t>
            </a:r>
            <a:r>
              <a:rPr lang="fa-IR" sz="1700" dirty="0">
                <a:cs typeface="B Titr" pitchFamily="2" charset="-78"/>
              </a:rPr>
              <a:t>دمای مورد نیاز اجاق بر اساس </a:t>
            </a:r>
            <a:r>
              <a:rPr lang="fa-IR" sz="1700" dirty="0" smtClean="0">
                <a:cs typeface="B Titr" pitchFamily="2" charset="-78"/>
              </a:rPr>
              <a:t>ماتریس </a:t>
            </a:r>
            <a:r>
              <a:rPr lang="en-US" sz="1700" dirty="0" smtClean="0">
                <a:cs typeface="B Titr" pitchFamily="2" charset="-78"/>
              </a:rPr>
              <a:t>setup</a:t>
            </a:r>
            <a:r>
              <a:rPr lang="fa-IR" sz="1700" dirty="0" smtClean="0">
                <a:cs typeface="B Titr" pitchFamily="2" charset="-78"/>
              </a:rPr>
              <a:t>دستگاه های تولیدی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fa-IR" sz="1700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sz="1700" dirty="0" smtClean="0">
                <a:cs typeface="B Titr" pitchFamily="2" charset="-78"/>
              </a:rPr>
              <a:t>استفاده </a:t>
            </a:r>
            <a:r>
              <a:rPr lang="fa-IR" sz="1700" dirty="0">
                <a:cs typeface="B Titr" pitchFamily="2" charset="-78"/>
              </a:rPr>
              <a:t>از حداکثر راندمان ظرفیت </a:t>
            </a:r>
            <a:r>
              <a:rPr lang="fa-IR" sz="1700" dirty="0" smtClean="0">
                <a:cs typeface="B Titr" pitchFamily="2" charset="-78"/>
              </a:rPr>
              <a:t>دستگاههای </a:t>
            </a:r>
            <a:r>
              <a:rPr lang="fa-IR" sz="1700" dirty="0">
                <a:cs typeface="B Titr" pitchFamily="2" charset="-78"/>
              </a:rPr>
              <a:t>تولیدی در یک شیفت </a:t>
            </a:r>
            <a:r>
              <a:rPr lang="fa-IR" sz="1700" dirty="0" smtClean="0">
                <a:cs typeface="B Titr" pitchFamily="2" charset="-78"/>
              </a:rPr>
              <a:t>کاری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en-US" sz="1700" dirty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sz="1700" dirty="0">
                <a:cs typeface="B Titr" pitchFamily="2" charset="-78"/>
              </a:rPr>
              <a:t> عدم استفاده از شلنگ باد به منظور نظافت واحد تولید</a:t>
            </a:r>
          </a:p>
        </p:txBody>
      </p:sp>
      <p:sp>
        <p:nvSpPr>
          <p:cNvPr id="3" name="Rectangle 2"/>
          <p:cNvSpPr/>
          <p:nvPr/>
        </p:nvSpPr>
        <p:spPr>
          <a:xfrm>
            <a:off x="7020272" y="188640"/>
            <a:ext cx="20918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600" b="1" dirty="0">
                <a:solidFill>
                  <a:srgbClr val="FF0000"/>
                </a:solidFill>
                <a:cs typeface="B Titr" pitchFamily="2" charset="-78"/>
              </a:rPr>
              <a:t>تجهیزات تولیدی</a:t>
            </a:r>
            <a:endParaRPr lang="en-US" sz="2600" b="1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1026" name="Picture 2" descr="C:\Users\barandeh\Desktop\انرژی\power point انرژی97\IMG_20190203_145232_124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" y="-11615"/>
            <a:ext cx="3923180" cy="23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58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65" y="2204278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v"/>
            </a:pPr>
            <a:endParaRPr lang="fa-IR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endParaRPr lang="fa-IR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 smtClean="0">
                <a:cs typeface="B Titr" pitchFamily="2" charset="-78"/>
              </a:rPr>
              <a:t>خاموش </a:t>
            </a:r>
            <a:r>
              <a:rPr lang="fa-IR" dirty="0">
                <a:cs typeface="B Titr" pitchFamily="2" charset="-78"/>
              </a:rPr>
              <a:t>نمودن لیفتراک در زمانیکه از آن استفاده نمی شود </a:t>
            </a:r>
            <a:endParaRPr lang="fa-IR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endParaRPr lang="fa-IR" dirty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 smtClean="0">
                <a:cs typeface="B Titr" pitchFamily="2" charset="-78"/>
              </a:rPr>
              <a:t>تنظیم </a:t>
            </a:r>
            <a:r>
              <a:rPr lang="fa-IR" dirty="0">
                <a:cs typeface="B Titr" pitchFamily="2" charset="-78"/>
              </a:rPr>
              <a:t>به موقع فرمان </a:t>
            </a:r>
            <a:r>
              <a:rPr lang="fa-IR" dirty="0" smtClean="0">
                <a:cs typeface="B Titr" pitchFamily="2" charset="-78"/>
              </a:rPr>
              <a:t>به </a:t>
            </a:r>
            <a:r>
              <a:rPr lang="fa-IR" dirty="0">
                <a:cs typeface="B Titr" pitchFamily="2" charset="-78"/>
              </a:rPr>
              <a:t>منظور عدم لاستیک سائی </a:t>
            </a:r>
            <a:r>
              <a:rPr lang="fa-IR" dirty="0" smtClean="0">
                <a:cs typeface="B Titr" pitchFamily="2" charset="-78"/>
              </a:rPr>
              <a:t>و </a:t>
            </a:r>
            <a:r>
              <a:rPr lang="fa-IR" dirty="0">
                <a:cs typeface="B Titr" pitchFamily="2" charset="-78"/>
              </a:rPr>
              <a:t>استفاده سوخت زیاد </a:t>
            </a:r>
            <a:endParaRPr lang="fa-IR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endParaRPr lang="fa-IR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 smtClean="0">
                <a:cs typeface="B Titr" pitchFamily="2" charset="-78"/>
              </a:rPr>
              <a:t>تنظیم </a:t>
            </a:r>
            <a:r>
              <a:rPr lang="fa-IR" dirty="0">
                <a:cs typeface="B Titr" pitchFamily="2" charset="-78"/>
              </a:rPr>
              <a:t>به موقع موتورهای لیفتراک از لحاظ سوخت و احتراق </a:t>
            </a:r>
            <a:r>
              <a:rPr lang="fa-IR" dirty="0" smtClean="0">
                <a:cs typeface="B Titr" pitchFamily="2" charset="-78"/>
              </a:rPr>
              <a:t>کامل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fa-IR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 smtClean="0">
                <a:cs typeface="B Titr" pitchFamily="2" charset="-78"/>
              </a:rPr>
              <a:t>تمیز </a:t>
            </a:r>
            <a:r>
              <a:rPr lang="fa-IR" dirty="0">
                <a:cs typeface="B Titr" pitchFamily="2" charset="-78"/>
              </a:rPr>
              <a:t>نمودن روزانه فیلتر هوا و گازوئیل </a:t>
            </a:r>
            <a:endParaRPr lang="fa-IR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endParaRPr lang="fa-IR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 smtClean="0">
                <a:cs typeface="B Titr" pitchFamily="2" charset="-78"/>
              </a:rPr>
              <a:t>کنترل </a:t>
            </a:r>
            <a:r>
              <a:rPr lang="fa-IR" dirty="0">
                <a:cs typeface="B Titr" pitchFamily="2" charset="-78"/>
              </a:rPr>
              <a:t>منظم میزان سوخت روزانه لیفتراک ها </a:t>
            </a:r>
            <a:endParaRPr lang="fa-IR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endParaRPr lang="fa-IR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 smtClean="0">
                <a:cs typeface="B Titr" pitchFamily="2" charset="-78"/>
              </a:rPr>
              <a:t>استفاده </a:t>
            </a:r>
            <a:r>
              <a:rPr lang="fa-IR" dirty="0">
                <a:cs typeface="B Titr" pitchFamily="2" charset="-78"/>
              </a:rPr>
              <a:t>از لیفتراک با تناژ مناسب جهت جا به جائی یا تعویض </a:t>
            </a:r>
            <a:r>
              <a:rPr lang="fa-IR" dirty="0" smtClean="0">
                <a:cs typeface="B Titr" pitchFamily="2" charset="-78"/>
              </a:rPr>
              <a:t>قالب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en-US" dirty="0">
              <a:cs typeface="B Titr" pitchFamily="2" charset="-78"/>
            </a:endParaRPr>
          </a:p>
        </p:txBody>
      </p:sp>
      <p:pic>
        <p:nvPicPr>
          <p:cNvPr id="1026" name="Picture 2" descr="C:\Users\barandeh\Desktop\انرژی\Ultimate-guide-to-forklift-mainte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211960" cy="221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89509" y="188640"/>
            <a:ext cx="36166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600" b="1" dirty="0">
                <a:solidFill>
                  <a:srgbClr val="FF0000"/>
                </a:solidFill>
                <a:cs typeface="B Titr" pitchFamily="2" charset="-78"/>
              </a:rPr>
              <a:t>تجهیزات لجستیک ( لیفتراک )</a:t>
            </a:r>
          </a:p>
        </p:txBody>
      </p:sp>
    </p:spTree>
    <p:extLst>
      <p:ext uri="{BB962C8B-B14F-4D97-AF65-F5344CB8AC3E}">
        <p14:creationId xmlns:p14="http://schemas.microsoft.com/office/powerpoint/2010/main" val="246911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888" y="1330663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cs typeface="B Titr" pitchFamily="2" charset="-78"/>
              </a:rPr>
              <a:t>نصب </a:t>
            </a:r>
            <a:r>
              <a:rPr lang="fa-IR" dirty="0" smtClean="0">
                <a:cs typeface="B Titr" pitchFamily="2" charset="-78"/>
              </a:rPr>
              <a:t>تعداد 25عدد شیر </a:t>
            </a:r>
            <a:r>
              <a:rPr lang="fa-IR" dirty="0">
                <a:cs typeface="B Titr" pitchFamily="2" charset="-78"/>
              </a:rPr>
              <a:t>ترموستاتیک برای سیستم گرمایشی و تنظیم </a:t>
            </a:r>
            <a:r>
              <a:rPr lang="fa-IR" dirty="0" smtClean="0">
                <a:cs typeface="B Titr" pitchFamily="2" charset="-78"/>
              </a:rPr>
              <a:t>حداقل 18 وحداکثر21درجه</a:t>
            </a:r>
            <a:endParaRPr lang="fa-IR" dirty="0">
              <a:cs typeface="B Titr" pitchFamily="2" charset="-78"/>
            </a:endParaRPr>
          </a:p>
        </p:txBody>
      </p:sp>
      <p:pic>
        <p:nvPicPr>
          <p:cNvPr id="2051" name="Picture 3" descr="C:\Users\barandeh\Desktop\انرژی\vico-j1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05588"/>
            <a:ext cx="4512742" cy="338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5931" y="332656"/>
            <a:ext cx="38459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600" b="1" dirty="0">
                <a:solidFill>
                  <a:srgbClr val="FF0000"/>
                </a:solidFill>
                <a:cs typeface="B Titr" pitchFamily="2" charset="-78"/>
              </a:rPr>
              <a:t> تجهیزات سرمایشی – </a:t>
            </a:r>
            <a:r>
              <a:rPr lang="fa-IR" sz="2600" dirty="0">
                <a:solidFill>
                  <a:srgbClr val="FF0000"/>
                </a:solidFill>
                <a:cs typeface="B Titr" pitchFamily="2" charset="-78"/>
              </a:rPr>
              <a:t>گرمایشی </a:t>
            </a:r>
            <a:endParaRPr lang="en-US" sz="26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705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0198" y="1340768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cs typeface="B Titr" pitchFamily="2" charset="-78"/>
              </a:rPr>
              <a:t>عایق بندی مناسب لوله های انتقال</a:t>
            </a:r>
          </a:p>
        </p:txBody>
      </p:sp>
      <p:pic>
        <p:nvPicPr>
          <p:cNvPr id="4098" name="Picture 2" descr="C:\Users\barandeh\Desktop\image (4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9312"/>
            <a:ext cx="5148064" cy="322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arandeh\Desktop\168386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13"/>
            <a:ext cx="4572000" cy="269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66821" y="260648"/>
            <a:ext cx="38459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600" b="1" dirty="0">
                <a:solidFill>
                  <a:srgbClr val="FF0000"/>
                </a:solidFill>
                <a:cs typeface="B Titr" pitchFamily="2" charset="-78"/>
              </a:rPr>
              <a:t> تجهیزات سرمایشی – </a:t>
            </a:r>
            <a:r>
              <a:rPr lang="fa-IR" sz="2600" dirty="0">
                <a:solidFill>
                  <a:srgbClr val="FF0000"/>
                </a:solidFill>
                <a:cs typeface="B Titr" pitchFamily="2" charset="-78"/>
              </a:rPr>
              <a:t>گرمایشی </a:t>
            </a:r>
            <a:endParaRPr lang="en-US" sz="26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35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3071" y="65208"/>
            <a:ext cx="456092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endParaRPr lang="fa-IR" b="1" dirty="0" smtClean="0"/>
          </a:p>
          <a:p>
            <a:pPr algn="r" rtl="1"/>
            <a:r>
              <a:rPr lang="fa-IR" sz="3200" b="1" dirty="0" smtClean="0">
                <a:solidFill>
                  <a:srgbClr val="FF0000"/>
                </a:solidFill>
              </a:rPr>
              <a:t> تجهیزات </a:t>
            </a:r>
            <a:r>
              <a:rPr lang="fa-IR" sz="3200" b="1" dirty="0">
                <a:solidFill>
                  <a:srgbClr val="FF0000"/>
                </a:solidFill>
              </a:rPr>
              <a:t>سرمایشی – </a:t>
            </a:r>
            <a:r>
              <a:rPr lang="fa-IR" sz="3200" dirty="0" smtClean="0">
                <a:solidFill>
                  <a:srgbClr val="FF0000"/>
                </a:solidFill>
              </a:rPr>
              <a:t>گرمایشی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573" y="1412776"/>
            <a:ext cx="8820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 smtClean="0">
                <a:cs typeface="B Titr" pitchFamily="2" charset="-78"/>
              </a:rPr>
              <a:t>پوشاندن </a:t>
            </a:r>
            <a:r>
              <a:rPr lang="fa-IR" dirty="0">
                <a:cs typeface="B Titr" pitchFamily="2" charset="-78"/>
              </a:rPr>
              <a:t>دودکش ها و کانالهای کولر در زمانی که مورد استفاده نمی </a:t>
            </a:r>
            <a:r>
              <a:rPr lang="fa-IR" dirty="0" smtClean="0">
                <a:cs typeface="B Titr" pitchFamily="2" charset="-78"/>
              </a:rPr>
              <a:t>باشند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fa-IR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 smtClean="0">
                <a:cs typeface="B Titr" pitchFamily="2" charset="-78"/>
              </a:rPr>
              <a:t>نظافت </a:t>
            </a:r>
            <a:r>
              <a:rPr lang="fa-IR" dirty="0">
                <a:cs typeface="B Titr" pitchFamily="2" charset="-78"/>
              </a:rPr>
              <a:t>منظم سیستم سرمایشی و </a:t>
            </a:r>
            <a:r>
              <a:rPr lang="fa-IR" dirty="0" smtClean="0">
                <a:cs typeface="B Titr" pitchFamily="2" charset="-78"/>
              </a:rPr>
              <a:t>گرمایشی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fa-IR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 smtClean="0">
                <a:cs typeface="B Titr" pitchFamily="2" charset="-78"/>
              </a:rPr>
              <a:t>استفاده </a:t>
            </a:r>
            <a:r>
              <a:rPr lang="fa-IR" dirty="0">
                <a:cs typeface="B Titr" pitchFamily="2" charset="-78"/>
              </a:rPr>
              <a:t>از ظرفیت مناسب کولر یا بخاری برای هر اتاق به جهت جلوگیری از هدر رفت </a:t>
            </a:r>
            <a:r>
              <a:rPr lang="fa-IR" dirty="0" smtClean="0">
                <a:cs typeface="B Titr" pitchFamily="2" charset="-78"/>
              </a:rPr>
              <a:t>انرژی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fa-IR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 smtClean="0">
                <a:cs typeface="B Titr" pitchFamily="2" charset="-78"/>
              </a:rPr>
              <a:t>جلوگیری </a:t>
            </a:r>
            <a:r>
              <a:rPr lang="fa-IR" dirty="0">
                <a:cs typeface="B Titr" pitchFamily="2" charset="-78"/>
              </a:rPr>
              <a:t>از نشتی های آب در سرویسهای بهداشتی و مراکزی کـه از سیـستم لولـه کـشی آب جهت سرمایش و گرمایش استفاده مینمایند </a:t>
            </a:r>
            <a:endParaRPr lang="fa-IR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endParaRPr lang="fa-IR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 smtClean="0">
                <a:cs typeface="B Titr" pitchFamily="2" charset="-78"/>
              </a:rPr>
              <a:t>خاموش </a:t>
            </a:r>
            <a:r>
              <a:rPr lang="fa-IR" dirty="0">
                <a:cs typeface="B Titr" pitchFamily="2" charset="-78"/>
              </a:rPr>
              <a:t>کردن </a:t>
            </a:r>
            <a:r>
              <a:rPr lang="fa-IR" dirty="0" smtClean="0">
                <a:cs typeface="B Titr" pitchFamily="2" charset="-78"/>
              </a:rPr>
              <a:t>گرماتاب و کولر </a:t>
            </a:r>
            <a:r>
              <a:rPr lang="fa-IR" dirty="0">
                <a:cs typeface="B Titr" pitchFamily="2" charset="-78"/>
              </a:rPr>
              <a:t>خطوط تولید در زمانی که تولید متوقف می باشد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fa-IR" dirty="0" smtClean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 smtClean="0">
                <a:cs typeface="B Titr" pitchFamily="2" charset="-78"/>
              </a:rPr>
              <a:t>تنظیم </a:t>
            </a:r>
            <a:r>
              <a:rPr lang="fa-IR" dirty="0">
                <a:cs typeface="B Titr" pitchFamily="2" charset="-78"/>
              </a:rPr>
              <a:t>درجه کولر گازی بین 21 الی 25 درجه و خاموش کردن کولرهای گازی در زمانی کـه اتـاق خالی می باشد </a:t>
            </a:r>
            <a:endParaRPr lang="fa-IR" dirty="0" smtClean="0">
              <a:cs typeface="B Titr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9218" name="Picture 2" descr="C:\Users\barandeh\Desktop\cf4507ae4969876df39b5f798b6f40ce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190"/>
            <a:ext cx="2898637" cy="231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21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8460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solidFill>
                  <a:srgbClr val="7030A0"/>
                </a:solidFill>
                <a:cs typeface="B Titr" pitchFamily="2" charset="-78"/>
              </a:rPr>
              <a:t>طبق </a:t>
            </a:r>
            <a:r>
              <a:rPr lang="fa-IR" b="1" dirty="0">
                <a:solidFill>
                  <a:srgbClr val="7030A0"/>
                </a:solidFill>
                <a:cs typeface="B Titr" pitchFamily="2" charset="-78"/>
              </a:rPr>
              <a:t>ماده 121 قانون برنامه سوم توسعه اقتصادی ، </a:t>
            </a:r>
            <a:r>
              <a:rPr lang="fa-IR" b="1" dirty="0" smtClean="0">
                <a:solidFill>
                  <a:srgbClr val="7030A0"/>
                </a:solidFill>
                <a:cs typeface="B Titr" pitchFamily="2" charset="-78"/>
              </a:rPr>
              <a:t>اجتماعی</a:t>
            </a:r>
          </a:p>
          <a:p>
            <a:pPr algn="r" rtl="1"/>
            <a:endParaRPr lang="fa-IR" b="1" dirty="0">
              <a:solidFill>
                <a:srgbClr val="7030A0"/>
              </a:solidFill>
              <a:cs typeface="B Titr" pitchFamily="2" charset="-78"/>
            </a:endParaRPr>
          </a:p>
          <a:p>
            <a:pPr algn="r" rtl="1"/>
            <a:r>
              <a:rPr lang="fa-IR" b="1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b="1" dirty="0">
                <a:solidFill>
                  <a:srgbClr val="7030A0"/>
                </a:solidFill>
                <a:cs typeface="B Titr" pitchFamily="2" charset="-78"/>
              </a:rPr>
              <a:t>و فرهنگی ، دولت موظف است به </a:t>
            </a:r>
            <a:r>
              <a:rPr lang="fa-IR" b="1" dirty="0" smtClean="0">
                <a:solidFill>
                  <a:srgbClr val="7030A0"/>
                </a:solidFill>
                <a:cs typeface="B Titr" pitchFamily="2" charset="-78"/>
              </a:rPr>
              <a:t>منظوراعمال </a:t>
            </a:r>
            <a:r>
              <a:rPr lang="fa-IR" b="1" dirty="0">
                <a:solidFill>
                  <a:srgbClr val="7030A0"/>
                </a:solidFill>
                <a:cs typeface="B Titr" pitchFamily="2" charset="-78"/>
              </a:rPr>
              <a:t>صرفه جوئی </a:t>
            </a:r>
            <a:r>
              <a:rPr lang="fa-IR" b="1" dirty="0" smtClean="0">
                <a:solidFill>
                  <a:srgbClr val="7030A0"/>
                </a:solidFill>
                <a:cs typeface="B Titr" pitchFamily="2" charset="-78"/>
              </a:rPr>
              <a:t>،</a:t>
            </a:r>
          </a:p>
          <a:p>
            <a:pPr algn="r" rtl="1"/>
            <a:endParaRPr lang="fa-IR" b="1" dirty="0">
              <a:solidFill>
                <a:srgbClr val="7030A0"/>
              </a:solidFill>
              <a:cs typeface="B Titr" pitchFamily="2" charset="-78"/>
            </a:endParaRPr>
          </a:p>
          <a:p>
            <a:pPr algn="r" rtl="1"/>
            <a:r>
              <a:rPr lang="fa-IR" b="1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b="1" dirty="0">
                <a:solidFill>
                  <a:srgbClr val="7030A0"/>
                </a:solidFill>
                <a:cs typeface="B Titr" pitchFamily="2" charset="-78"/>
              </a:rPr>
              <a:t>منطقی کردن مصرف انرژی و حفاظت از محیط زیست نسبت به </a:t>
            </a:r>
            <a:r>
              <a:rPr lang="fa-IR" b="1" dirty="0" smtClean="0">
                <a:solidFill>
                  <a:srgbClr val="7030A0"/>
                </a:solidFill>
                <a:cs typeface="B Titr" pitchFamily="2" charset="-78"/>
              </a:rPr>
              <a:t>تهیه</a:t>
            </a:r>
          </a:p>
          <a:p>
            <a:pPr algn="r" rtl="1"/>
            <a:endParaRPr lang="fa-IR" b="1" dirty="0">
              <a:solidFill>
                <a:srgbClr val="7030A0"/>
              </a:solidFill>
              <a:cs typeface="B Titr" pitchFamily="2" charset="-78"/>
            </a:endParaRPr>
          </a:p>
          <a:p>
            <a:pPr algn="r" rtl="1"/>
            <a:r>
              <a:rPr lang="fa-IR" b="1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b="1" dirty="0">
                <a:solidFill>
                  <a:srgbClr val="7030A0"/>
                </a:solidFill>
                <a:cs typeface="B Titr" pitchFamily="2" charset="-78"/>
              </a:rPr>
              <a:t>و تدوین </a:t>
            </a:r>
            <a:r>
              <a:rPr lang="fa-IR" b="1" dirty="0" smtClean="0">
                <a:solidFill>
                  <a:srgbClr val="7030A0"/>
                </a:solidFill>
                <a:cs typeface="B Titr" pitchFamily="2" charset="-78"/>
              </a:rPr>
              <a:t>معیارها </a:t>
            </a:r>
            <a:r>
              <a:rPr lang="fa-IR" b="1" dirty="0">
                <a:solidFill>
                  <a:srgbClr val="7030A0"/>
                </a:solidFill>
                <a:cs typeface="B Titr" pitchFamily="2" charset="-78"/>
              </a:rPr>
              <a:t>و مشخصات فنی مرتبط با مصرف انرژی در تجهیزات ،فرآیندها و سیستم های مصرف </a:t>
            </a:r>
            <a:endParaRPr lang="en-US" b="1" dirty="0" smtClean="0">
              <a:solidFill>
                <a:srgbClr val="7030A0"/>
              </a:solidFill>
              <a:cs typeface="B Titr" pitchFamily="2" charset="-78"/>
            </a:endParaRPr>
          </a:p>
          <a:p>
            <a:pPr algn="r" rtl="1"/>
            <a:endParaRPr lang="en-US" b="1" dirty="0">
              <a:solidFill>
                <a:srgbClr val="7030A0"/>
              </a:solidFill>
              <a:cs typeface="B Titr" pitchFamily="2" charset="-78"/>
            </a:endParaRPr>
          </a:p>
          <a:p>
            <a:pPr algn="r" rtl="1"/>
            <a:r>
              <a:rPr lang="fa-IR" b="1" dirty="0" smtClean="0">
                <a:solidFill>
                  <a:srgbClr val="7030A0"/>
                </a:solidFill>
                <a:cs typeface="B Titr" pitchFamily="2" charset="-78"/>
              </a:rPr>
              <a:t>کننده </a:t>
            </a:r>
            <a:r>
              <a:rPr lang="fa-IR" b="1" dirty="0">
                <a:solidFill>
                  <a:srgbClr val="7030A0"/>
                </a:solidFill>
                <a:cs typeface="B Titr" pitchFamily="2" charset="-78"/>
              </a:rPr>
              <a:t>انرژی ، </a:t>
            </a:r>
            <a:r>
              <a:rPr lang="fa-IR" b="1" dirty="0" smtClean="0">
                <a:solidFill>
                  <a:srgbClr val="7030A0"/>
                </a:solidFill>
                <a:cs typeface="B Titr" pitchFamily="2" charset="-78"/>
              </a:rPr>
              <a:t>اقدام نماید.</a:t>
            </a:r>
          </a:p>
          <a:p>
            <a:pPr algn="r" rtl="1"/>
            <a:endParaRPr lang="fa-IR" b="1" dirty="0"/>
          </a:p>
        </p:txBody>
      </p:sp>
      <p:pic>
        <p:nvPicPr>
          <p:cNvPr id="3" name="Picture 2" descr="C:\Users\barandeh\Desktop\برق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43477" cy="204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1540" y="4005064"/>
            <a:ext cx="8676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solidFill>
                  <a:srgbClr val="7030A0"/>
                </a:solidFill>
                <a:cs typeface="B Titr" pitchFamily="2" charset="-78"/>
              </a:rPr>
              <a:t>در همین راستا گروه صنعتی برنز با تشکیل تیم انرژی ،اقدام به ایجاد مدیریت مصرف انرژی در </a:t>
            </a:r>
            <a:r>
              <a:rPr lang="fa-IR" b="1" dirty="0" smtClean="0">
                <a:solidFill>
                  <a:srgbClr val="7030A0"/>
                </a:solidFill>
                <a:cs typeface="B Titr" pitchFamily="2" charset="-78"/>
              </a:rPr>
              <a:t>سازمان</a:t>
            </a:r>
            <a:r>
              <a:rPr lang="en-US" b="1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</a:p>
          <a:p>
            <a:pPr algn="r" rtl="1"/>
            <a:endParaRPr lang="en-US" b="1" dirty="0">
              <a:solidFill>
                <a:srgbClr val="7030A0"/>
              </a:solidFill>
              <a:cs typeface="B Titr" pitchFamily="2" charset="-78"/>
            </a:endParaRPr>
          </a:p>
          <a:p>
            <a:pPr algn="r" rtl="1"/>
            <a:r>
              <a:rPr lang="fa-IR" b="1" dirty="0" smtClean="0">
                <a:solidFill>
                  <a:srgbClr val="7030A0"/>
                </a:solidFill>
                <a:cs typeface="B Titr" pitchFamily="2" charset="-78"/>
              </a:rPr>
              <a:t>نموده، </a:t>
            </a:r>
            <a:r>
              <a:rPr lang="fa-IR" b="1" dirty="0">
                <a:solidFill>
                  <a:srgbClr val="7030A0"/>
                </a:solidFill>
                <a:cs typeface="B Titr" pitchFamily="2" charset="-78"/>
              </a:rPr>
              <a:t>به ترتیبی که کلیه مصرف کنندگان ستادی و تولیدی به خصوص در زمینه تجهیزات ، فرآیندها و </a:t>
            </a:r>
            <a:r>
              <a:rPr lang="fa-IR" b="1" dirty="0" smtClean="0">
                <a:solidFill>
                  <a:srgbClr val="7030A0"/>
                </a:solidFill>
                <a:cs typeface="B Titr" pitchFamily="2" charset="-78"/>
              </a:rPr>
              <a:t>سیستم</a:t>
            </a:r>
            <a:endParaRPr lang="en-US" b="1" dirty="0" smtClean="0">
              <a:solidFill>
                <a:srgbClr val="7030A0"/>
              </a:solidFill>
              <a:cs typeface="B Titr" pitchFamily="2" charset="-78"/>
            </a:endParaRPr>
          </a:p>
          <a:p>
            <a:pPr algn="r" rtl="1"/>
            <a:endParaRPr lang="en-US" b="1" dirty="0">
              <a:solidFill>
                <a:srgbClr val="7030A0"/>
              </a:solidFill>
              <a:cs typeface="B Titr" pitchFamily="2" charset="-78"/>
            </a:endParaRPr>
          </a:p>
          <a:p>
            <a:pPr algn="r" rtl="1"/>
            <a:r>
              <a:rPr lang="fa-IR" b="1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b="1" dirty="0">
                <a:solidFill>
                  <a:srgbClr val="7030A0"/>
                </a:solidFill>
                <a:cs typeface="B Titr" pitchFamily="2" charset="-78"/>
              </a:rPr>
              <a:t>ها </a:t>
            </a:r>
            <a:r>
              <a:rPr lang="fa-IR" b="1" dirty="0" smtClean="0">
                <a:solidFill>
                  <a:srgbClr val="7030A0"/>
                </a:solidFill>
                <a:cs typeface="B Titr" pitchFamily="2" charset="-78"/>
              </a:rPr>
              <a:t>ملزم </a:t>
            </a:r>
            <a:r>
              <a:rPr lang="fa-IR" b="1" dirty="0">
                <a:solidFill>
                  <a:srgbClr val="7030A0"/>
                </a:solidFill>
                <a:cs typeface="B Titr" pitchFamily="2" charset="-78"/>
              </a:rPr>
              <a:t>به رعایت این مشخصات ومعیارها باشند</a:t>
            </a:r>
            <a:endParaRPr lang="en-US" dirty="0">
              <a:solidFill>
                <a:srgbClr val="7030A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88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4136" y="332655"/>
            <a:ext cx="7812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200" dirty="0">
                <a:cs typeface="B Titr" pitchFamily="2" charset="-78"/>
              </a:rPr>
              <a:t>فرهنگ سازی استفاده صحیح از انرژی و بالابردن و اگاه سازی پرسنل </a:t>
            </a:r>
            <a:endParaRPr lang="fa-IR" sz="2200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3074" name="Picture 2" descr="C:\Users\barandeh\Desktop\31544_1509721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177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barandeh\Desktop\انرژی\power point انرژی97\برق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249289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آیا میدانید اگر روزانه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15 دقیقه </a:t>
            </a:r>
            <a:r>
              <a:rPr lang="fa-IR" dirty="0" smtClean="0">
                <a:cs typeface="B Titr" pitchFamily="2" charset="-78"/>
              </a:rPr>
              <a:t>اجاق دستگاه های </a:t>
            </a:r>
            <a:r>
              <a:rPr lang="en-US" dirty="0" smtClean="0">
                <a:cs typeface="B Titr" pitchFamily="2" charset="-78"/>
              </a:rPr>
              <a:t>FEPA-2P</a:t>
            </a:r>
            <a:r>
              <a:rPr lang="fa-IR" dirty="0" smtClean="0">
                <a:cs typeface="B Titr" pitchFamily="2" charset="-78"/>
              </a:rPr>
              <a:t>شولر-650تن و گارسیا خاموش شود حدودا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1/500/000تومان </a:t>
            </a:r>
            <a:r>
              <a:rPr lang="fa-IR" dirty="0" smtClean="0">
                <a:cs typeface="B Titr" pitchFamily="2" charset="-78"/>
              </a:rPr>
              <a:t>در مصرف برق صرفه جویی می شود.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02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arandeh\Desktop\636136138306806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58566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548680"/>
            <a:ext cx="3168352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/>
              <a:t>پایان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136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88429" y="620688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 sz="1000"/>
            </a:pPr>
            <a:endParaRPr lang="fa-IR" sz="2600" dirty="0" smtClean="0"/>
          </a:p>
          <a:p>
            <a:pPr algn="ctr" rtl="1">
              <a:defRPr sz="1000"/>
            </a:pPr>
            <a:endParaRPr lang="fa-IR" sz="2600" dirty="0"/>
          </a:p>
          <a:p>
            <a:pPr algn="ctr" rtl="1">
              <a:defRPr sz="1000"/>
            </a:pPr>
            <a:endParaRPr lang="fa-IR" sz="2600" dirty="0" smtClean="0"/>
          </a:p>
          <a:p>
            <a:pPr algn="ctr" rtl="1">
              <a:defRPr sz="1000"/>
            </a:pPr>
            <a:endParaRPr lang="fa-IR" sz="2600" dirty="0"/>
          </a:p>
          <a:p>
            <a:pPr algn="ctr" rtl="1">
              <a:defRPr sz="1000"/>
            </a:pPr>
            <a:r>
              <a:rPr lang="fa-IR" sz="2600" dirty="0" smtClean="0"/>
              <a:t> </a:t>
            </a:r>
            <a:endParaRPr lang="en-US" sz="2600" dirty="0" smtClean="0"/>
          </a:p>
          <a:p>
            <a:pPr algn="ctr" rtl="1">
              <a:defRPr sz="1000"/>
            </a:pPr>
            <a:r>
              <a:rPr lang="fa-IR" sz="2600" b="1" i="1" dirty="0" smtClean="0"/>
              <a:t>              </a:t>
            </a:r>
          </a:p>
          <a:p>
            <a:pPr algn="ctr" rtl="1">
              <a:defRPr sz="1000"/>
            </a:pPr>
            <a:endParaRPr lang="fa-IR" sz="2600" b="1" i="1" dirty="0"/>
          </a:p>
          <a:p>
            <a:pPr algn="ctr" rtl="1">
              <a:defRPr sz="1000"/>
            </a:pPr>
            <a:r>
              <a:rPr lang="fa-IR" sz="2600" b="1" i="1" dirty="0" smtClean="0"/>
              <a:t>              هزینه های انرژی</a:t>
            </a:r>
            <a:r>
              <a:rPr lang="en-US" sz="2600" b="1" i="1" dirty="0" smtClean="0"/>
              <a:t>)</a:t>
            </a:r>
            <a:r>
              <a:rPr lang="fa-IR" sz="2600" b="1" i="1" dirty="0" smtClean="0"/>
              <a:t>برق-گاز-گازوئیل) </a:t>
            </a:r>
          </a:p>
          <a:p>
            <a:pPr algn="ctr" rtl="1">
              <a:defRPr sz="1000"/>
            </a:pPr>
            <a:endParaRPr lang="en-US" sz="2600" b="1" i="1" dirty="0" smtClean="0"/>
          </a:p>
          <a:p>
            <a:pPr algn="ctr" rtl="1">
              <a:defRPr sz="1000"/>
            </a:pPr>
            <a:r>
              <a:rPr lang="fa-IR" sz="2600" b="1" i="1" dirty="0" smtClean="0"/>
              <a:t>                     تعداد محصول فروخته شده به مشتری طی دوره</a:t>
            </a:r>
            <a:endParaRPr lang="en-US" sz="2600" b="1" i="1" dirty="0"/>
          </a:p>
          <a:p>
            <a:pPr algn="ctr" rtl="1">
              <a:defRPr sz="1000"/>
            </a:pPr>
            <a:endParaRPr lang="en-US" sz="2600" b="1" i="1" dirty="0" smtClean="0"/>
          </a:p>
          <a:p>
            <a:pPr algn="ctr" rtl="1">
              <a:defRPr sz="1000"/>
            </a:pPr>
            <a:endParaRPr lang="en-US" sz="2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67544" y="3951040"/>
            <a:ext cx="55446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20272" y="3627039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</a:rPr>
              <a:t>شاخص انرژی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Equal 10"/>
          <p:cNvSpPr/>
          <p:nvPr/>
        </p:nvSpPr>
        <p:spPr>
          <a:xfrm>
            <a:off x="6012160" y="3757427"/>
            <a:ext cx="1008112" cy="324000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barandeh\Desktop\انرژی\power point انرژی97\برق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8" y="116632"/>
            <a:ext cx="5086874" cy="269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52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04664"/>
            <a:ext cx="84969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600" b="1" dirty="0" smtClean="0">
                <a:cs typeface="B Titr" pitchFamily="2" charset="-78"/>
              </a:rPr>
              <a:t>اقدامات صورت گرفته شده در خصوص </a:t>
            </a:r>
            <a:r>
              <a:rPr lang="en-US" sz="2600" b="1" dirty="0" smtClean="0">
                <a:cs typeface="B Titr" pitchFamily="2" charset="-78"/>
              </a:rPr>
              <a:t>s</a:t>
            </a:r>
            <a:r>
              <a:rPr lang="en-US" sz="2600" b="1" dirty="0">
                <a:cs typeface="B Titr" pitchFamily="2" charset="-78"/>
              </a:rPr>
              <a:t>a</a:t>
            </a:r>
            <a:r>
              <a:rPr lang="en-US" sz="2600" b="1" dirty="0" smtClean="0">
                <a:cs typeface="B Titr" pitchFamily="2" charset="-78"/>
              </a:rPr>
              <a:t>ving energy</a:t>
            </a:r>
            <a:r>
              <a:rPr lang="fa-IR" sz="2600" b="1" dirty="0" smtClean="0">
                <a:cs typeface="B Titr" pitchFamily="2" charset="-78"/>
              </a:rPr>
              <a:t> </a:t>
            </a:r>
            <a:endParaRPr lang="en-US" sz="2600" b="1" dirty="0" smtClean="0">
              <a:cs typeface="B Titr" pitchFamily="2" charset="-78"/>
            </a:endParaRPr>
          </a:p>
          <a:p>
            <a:pPr algn="r" rtl="1"/>
            <a:endParaRPr lang="en-US" dirty="0" smtClean="0"/>
          </a:p>
          <a:p>
            <a:pPr algn="r" rtl="1"/>
            <a:r>
              <a:rPr lang="fa-IR" dirty="0" smtClean="0"/>
              <a:t> </a:t>
            </a:r>
            <a:endParaRPr lang="en-US" dirty="0"/>
          </a:p>
        </p:txBody>
      </p:sp>
      <p:pic>
        <p:nvPicPr>
          <p:cNvPr id="1026" name="Picture 2" descr="C:\Users\barandeh\Desktop\groene-energiezuinige-cfl-gloeilamp_3446-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29" y="12778"/>
            <a:ext cx="2365581" cy="23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3649" y="1196752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v"/>
            </a:pPr>
            <a:r>
              <a:rPr lang="fa-IR" dirty="0">
                <a:cs typeface="B Titr" pitchFamily="2" charset="-78"/>
              </a:rPr>
              <a:t>تشکیل کمیته  راهبری انرژی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fa-IR" dirty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>
                <a:cs typeface="B Titr" pitchFamily="2" charset="-78"/>
              </a:rPr>
              <a:t>تدوین دستور العمل انرژی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fa-IR" dirty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>
                <a:cs typeface="B Titr" pitchFamily="2" charset="-78"/>
              </a:rPr>
              <a:t>فرهنگ سازی استفاده صحیح از انرژی و بالابردن و اگاه سازی پرسنل 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fa-IR" dirty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>
                <a:cs typeface="B Titr" pitchFamily="2" charset="-78"/>
              </a:rPr>
              <a:t>پایش ماهانه مصرف انرژی و تحلیل شاخص انرژی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en-US" dirty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>
                <a:cs typeface="B Titr" pitchFamily="2" charset="-78"/>
              </a:rPr>
              <a:t>تهیه گانت پروژه بهبود کاهش مصرف و استفاده بهینه از انرژی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fa-IR" dirty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>
                <a:cs typeface="B Titr" pitchFamily="2" charset="-78"/>
              </a:rPr>
              <a:t>شرکت در سمینار و همایش های انرژی در راستای  بالابردن دانش و اشنایی با راهکارهای جدید و بازدید از شرکتهای موفق و  انتقال تجارب متقابل به یکدیگر</a:t>
            </a:r>
          </a:p>
        </p:txBody>
      </p:sp>
    </p:spTree>
    <p:extLst>
      <p:ext uri="{BB962C8B-B14F-4D97-AF65-F5344CB8AC3E}">
        <p14:creationId xmlns:p14="http://schemas.microsoft.com/office/powerpoint/2010/main" val="221894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79"/>
            <a:ext cx="87849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000" dirty="0">
                <a:cs typeface="B Titr" pitchFamily="2" charset="-78"/>
              </a:rPr>
              <a:t>برگزاري جلسات كميته </a:t>
            </a:r>
            <a:r>
              <a:rPr lang="fa-IR" sz="3000" dirty="0" smtClean="0">
                <a:cs typeface="B Titr" pitchFamily="2" charset="-78"/>
              </a:rPr>
              <a:t>راهبری انرژي</a:t>
            </a:r>
            <a:endParaRPr lang="en-US" sz="3000" dirty="0">
              <a:cs typeface="B Titr" pitchFamily="2" charset="-78"/>
            </a:endParaRPr>
          </a:p>
        </p:txBody>
      </p:sp>
      <p:pic>
        <p:nvPicPr>
          <p:cNvPr id="8194" name="Picture 2" descr="C:\Users\barandeh\Desktop\بر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66" y="1484784"/>
            <a:ext cx="5595846" cy="448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2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7560" y="10495"/>
            <a:ext cx="34259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600" dirty="0">
                <a:cs typeface="B Titr" pitchFamily="2" charset="-78"/>
              </a:rPr>
              <a:t>تشکیل کمیته </a:t>
            </a:r>
            <a:r>
              <a:rPr lang="fa-IR" sz="2600" dirty="0" smtClean="0">
                <a:cs typeface="B Titr" pitchFamily="2" charset="-78"/>
              </a:rPr>
              <a:t> </a:t>
            </a:r>
            <a:r>
              <a:rPr lang="fa-IR" sz="2600" dirty="0">
                <a:cs typeface="B Titr" pitchFamily="2" charset="-78"/>
              </a:rPr>
              <a:t>راهبری انرژی</a:t>
            </a:r>
          </a:p>
        </p:txBody>
      </p:sp>
      <p:sp>
        <p:nvSpPr>
          <p:cNvPr id="3" name="Oval 2"/>
          <p:cNvSpPr/>
          <p:nvPr/>
        </p:nvSpPr>
        <p:spPr>
          <a:xfrm>
            <a:off x="3743908" y="1196752"/>
            <a:ext cx="1224136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95936" y="1167745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مهندس فخری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59832" y="661338"/>
            <a:ext cx="2486338" cy="391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08445" y="661338"/>
            <a:ext cx="249506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dirty="0" smtClean="0"/>
              <a:t>قا ئم مقام مدیر عامل ومدیر فنی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972551" y="3263260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89668" y="3387063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9752" y="3359418"/>
            <a:ext cx="1152128" cy="9580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54489" y="3452530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36096" y="3372949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87818" y="3292217"/>
            <a:ext cx="881542" cy="91170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70509" y="2673786"/>
            <a:ext cx="130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مدیر لجستیک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064453" y="2673785"/>
            <a:ext cx="104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مدیر تولید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22573" y="2645886"/>
            <a:ext cx="103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رئیس فنی</a:t>
            </a:r>
          </a:p>
          <a:p>
            <a:pPr algn="ctr"/>
            <a:r>
              <a:rPr lang="fa-IR" dirty="0" smtClean="0"/>
              <a:t> </a:t>
            </a:r>
            <a:r>
              <a:rPr lang="fa-IR" sz="900" b="1" dirty="0" smtClean="0"/>
              <a:t>ترموفرمینگ</a:t>
            </a:r>
            <a:endParaRPr lang="en-US" sz="9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651245" y="2673786"/>
            <a:ext cx="1092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رئیس تولید</a:t>
            </a:r>
          </a:p>
          <a:p>
            <a:pPr algn="ctr"/>
            <a:r>
              <a:rPr lang="fa-IR" b="1" dirty="0" smtClean="0"/>
              <a:t> </a:t>
            </a:r>
            <a:r>
              <a:rPr lang="fa-IR" sz="900" b="1" dirty="0" smtClean="0"/>
              <a:t>تزریق</a:t>
            </a:r>
            <a:endParaRPr lang="en-US" sz="9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32785" y="267378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رئیس فنی</a:t>
            </a:r>
          </a:p>
          <a:p>
            <a:pPr algn="ctr"/>
            <a:r>
              <a:rPr lang="fa-IR" b="1" dirty="0" smtClean="0"/>
              <a:t> </a:t>
            </a:r>
            <a:r>
              <a:rPr lang="fa-IR" sz="900" b="1" dirty="0" smtClean="0"/>
              <a:t>تزریق</a:t>
            </a:r>
            <a:endParaRPr lang="en-US" sz="9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1877" y="2715137"/>
            <a:ext cx="12934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رئیس تولید</a:t>
            </a:r>
          </a:p>
          <a:p>
            <a:pPr algn="ctr"/>
            <a:r>
              <a:rPr lang="fa-IR" sz="900" b="1" dirty="0" smtClean="0"/>
              <a:t>ترموفرمینگ</a:t>
            </a:r>
            <a:endParaRPr lang="en-US" sz="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43839" y="3359418"/>
            <a:ext cx="77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مهندس موسوی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95858" y="3515707"/>
            <a:ext cx="914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 smtClean="0"/>
              <a:t>مهندس </a:t>
            </a:r>
          </a:p>
          <a:p>
            <a:pPr algn="ctr"/>
            <a:r>
              <a:rPr lang="fa-IR" sz="1400" b="1" dirty="0" smtClean="0"/>
              <a:t>زین الدین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546170" y="348083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مهندس برنده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89668" y="3454152"/>
            <a:ext cx="98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مهندس رشیدی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44600" y="3472734"/>
            <a:ext cx="74712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مهندس فروغی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090493" y="345415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مهندس ملکی</a:t>
            </a:r>
            <a:endParaRPr lang="en-US" dirty="0"/>
          </a:p>
        </p:txBody>
      </p:sp>
      <p:cxnSp>
        <p:nvCxnSpPr>
          <p:cNvPr id="34" name="Straight Connector 33"/>
          <p:cNvCxnSpPr>
            <a:stCxn id="4" idx="2"/>
          </p:cNvCxnSpPr>
          <p:nvPr/>
        </p:nvCxnSpPr>
        <p:spPr>
          <a:xfrm>
            <a:off x="4391980" y="1814076"/>
            <a:ext cx="0" cy="577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277173" y="2393622"/>
            <a:ext cx="4166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187624" y="2391972"/>
            <a:ext cx="32043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197007" y="2391972"/>
            <a:ext cx="0" cy="32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187624" y="2391972"/>
            <a:ext cx="0" cy="32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059832" y="2391972"/>
            <a:ext cx="0" cy="281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429751" y="2370675"/>
            <a:ext cx="0" cy="3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391980" y="2391972"/>
            <a:ext cx="0" cy="32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893296" y="2393622"/>
            <a:ext cx="0" cy="321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barandeh\Desktop\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3" y="-17593"/>
            <a:ext cx="2755979" cy="237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8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5" y="1"/>
            <a:ext cx="3582193" cy="414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58983" y="478413"/>
            <a:ext cx="49664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600" dirty="0">
                <a:cs typeface="B Titr" pitchFamily="2" charset="-78"/>
              </a:rPr>
              <a:t>تدوين دستورالعمل مديريت مصرف انرژي</a:t>
            </a:r>
            <a:endParaRPr lang="en-US" sz="2600" dirty="0">
              <a:cs typeface="B Titr" pitchFamily="2" charset="-7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599" y="1916832"/>
            <a:ext cx="4845887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6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072" y="332655"/>
            <a:ext cx="83529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sz="2600" b="1" dirty="0" smtClean="0"/>
          </a:p>
          <a:p>
            <a:pPr algn="r" rtl="1"/>
            <a:endParaRPr lang="en-US" sz="2600" b="1" dirty="0"/>
          </a:p>
          <a:p>
            <a:pPr algn="r" rtl="1"/>
            <a:r>
              <a:rPr lang="fa-IR" sz="2600" b="1" dirty="0" smtClean="0">
                <a:cs typeface="B Titr" pitchFamily="2" charset="-78"/>
              </a:rPr>
              <a:t>اقدامات  انجام شده در خصوص مصرف بهینه انرژی</a:t>
            </a:r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  <p:pic>
        <p:nvPicPr>
          <p:cNvPr id="6146" name="Picture 2" descr="C:\Users\barandeh\Desktop\energy-pr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98426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39952" y="292494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 rtl="1">
              <a:buFont typeface="Wingdings" pitchFamily="2" charset="2"/>
              <a:buChar char="v"/>
            </a:pPr>
            <a:r>
              <a:rPr lang="fa-IR" b="1" dirty="0"/>
              <a:t>تجهیزات روشنائی 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fa-IR" b="1" dirty="0">
              <a:cs typeface="B Titr" pitchFamily="2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b="1" dirty="0"/>
              <a:t>تجهیزات تولیدی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fa-IR" b="1" dirty="0"/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b="1" dirty="0"/>
              <a:t>تجهیزات سرمایشی – گرمایشی 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fa-IR" b="1" dirty="0"/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b="1" dirty="0"/>
              <a:t>تجهیزات لجستیک ( لیفتراک )</a:t>
            </a:r>
          </a:p>
        </p:txBody>
      </p:sp>
    </p:spTree>
    <p:extLst>
      <p:ext uri="{BB962C8B-B14F-4D97-AF65-F5344CB8AC3E}">
        <p14:creationId xmlns:p14="http://schemas.microsoft.com/office/powerpoint/2010/main" val="25686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476673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fa-IR" b="1" dirty="0">
              <a:solidFill>
                <a:srgbClr val="FF0000"/>
              </a:solidFill>
            </a:endParaRPr>
          </a:p>
          <a:p>
            <a:pPr algn="r" rtl="1"/>
            <a:endParaRPr lang="fa-IR" b="1" dirty="0">
              <a:solidFill>
                <a:srgbClr val="FF0000"/>
              </a:solidFill>
            </a:endParaRPr>
          </a:p>
          <a:p>
            <a:pPr algn="r" rtl="1"/>
            <a:r>
              <a:rPr lang="fa-IR" dirty="0" smtClean="0">
                <a:cs typeface="B Titr" pitchFamily="2" charset="-78"/>
              </a:rPr>
              <a:t>استفاده </a:t>
            </a:r>
            <a:r>
              <a:rPr lang="fa-IR" dirty="0">
                <a:cs typeface="B Titr" pitchFamily="2" charset="-78"/>
              </a:rPr>
              <a:t>از سیستم</a:t>
            </a:r>
            <a:r>
              <a:rPr lang="en-US" dirty="0">
                <a:cs typeface="B Titr" pitchFamily="2" charset="-78"/>
              </a:rPr>
              <a:t> Light</a:t>
            </a:r>
            <a:r>
              <a:rPr lang="fa-IR" dirty="0">
                <a:cs typeface="B Titr" pitchFamily="2" charset="-78"/>
              </a:rPr>
              <a:t> </a:t>
            </a:r>
            <a:r>
              <a:rPr lang="en-US" dirty="0">
                <a:cs typeface="B Titr" pitchFamily="2" charset="-78"/>
              </a:rPr>
              <a:t>Auto</a:t>
            </a:r>
            <a:r>
              <a:rPr lang="fa-IR" dirty="0">
                <a:cs typeface="B Titr" pitchFamily="2" charset="-78"/>
              </a:rPr>
              <a:t> </a:t>
            </a:r>
            <a:r>
              <a:rPr lang="en-US" dirty="0">
                <a:cs typeface="B Titr" pitchFamily="2" charset="-78"/>
              </a:rPr>
              <a:t> </a:t>
            </a:r>
            <a:r>
              <a:rPr lang="fa-IR" dirty="0">
                <a:cs typeface="B Titr" pitchFamily="2" charset="-78"/>
              </a:rPr>
              <a:t>یا حس گر خودکار روشنائی  در برخی</a:t>
            </a:r>
          </a:p>
          <a:p>
            <a:pPr algn="r" rtl="1"/>
            <a:r>
              <a:rPr lang="fa-IR" dirty="0">
                <a:cs typeface="B Titr" pitchFamily="2" charset="-78"/>
              </a:rPr>
              <a:t> از اماکن ضروری به خصوص در سرویسهای بهداشتی و راهروها که </a:t>
            </a:r>
          </a:p>
          <a:p>
            <a:pPr algn="r" rtl="1"/>
            <a:r>
              <a:rPr lang="fa-IR" dirty="0">
                <a:cs typeface="B Titr" pitchFamily="2" charset="-78"/>
              </a:rPr>
              <a:t>حضور فـرد دائمـی نمی باشد </a:t>
            </a:r>
          </a:p>
          <a:p>
            <a:pPr algn="r" rtl="1"/>
            <a:endParaRPr lang="fa-IR" dirty="0" smtClean="0">
              <a:cs typeface="B Titr" pitchFamily="2" charset="-78"/>
            </a:endParaRPr>
          </a:p>
          <a:p>
            <a:pPr algn="r" rtl="1"/>
            <a:endParaRPr lang="fa-IR" dirty="0">
              <a:cs typeface="B Titr" pitchFamily="2" charset="-78"/>
            </a:endParaRPr>
          </a:p>
        </p:txBody>
      </p:sp>
      <p:pic>
        <p:nvPicPr>
          <p:cNvPr id="3074" name="Picture 2" descr="C:\Users\barandeh\Desktop\انرژی\-روشنایی (فتوسل)-800x8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18" y="2507998"/>
            <a:ext cx="3401218" cy="340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arandeh\Desktop\009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56" y="0"/>
            <a:ext cx="2033464" cy="20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08781" y="107340"/>
            <a:ext cx="22140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500" b="1" dirty="0">
                <a:solidFill>
                  <a:srgbClr val="FF0000"/>
                </a:solidFill>
                <a:cs typeface="B Titr" pitchFamily="2" charset="-78"/>
              </a:rPr>
              <a:t>تجهیزات روشنائی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4795" y="3524051"/>
            <a:ext cx="3889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cs typeface="B Titr" pitchFamily="2" charset="-78"/>
              </a:rPr>
              <a:t>نصب سیستم فوتوسل جهت روشنایی سالن تولید</a:t>
            </a:r>
          </a:p>
        </p:txBody>
      </p:sp>
    </p:spTree>
    <p:extLst>
      <p:ext uri="{BB962C8B-B14F-4D97-AF65-F5344CB8AC3E}">
        <p14:creationId xmlns:p14="http://schemas.microsoft.com/office/powerpoint/2010/main" val="36760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1854</TotalTime>
  <Words>806</Words>
  <Application>Microsoft Office PowerPoint</Application>
  <PresentationFormat>On-screen Show (4:3)</PresentationFormat>
  <Paragraphs>161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برنده-بهزاد</dc:creator>
  <cp:lastModifiedBy>برنده-بهزاد</cp:lastModifiedBy>
  <cp:revision>476</cp:revision>
  <dcterms:created xsi:type="dcterms:W3CDTF">2019-01-20T07:54:54Z</dcterms:created>
  <dcterms:modified xsi:type="dcterms:W3CDTF">2019-06-25T11:15:52Z</dcterms:modified>
</cp:coreProperties>
</file>